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314" r:id="rId4"/>
    <p:sldId id="316" r:id="rId5"/>
    <p:sldId id="304" r:id="rId6"/>
    <p:sldId id="320" r:id="rId7"/>
    <p:sldId id="313" r:id="rId8"/>
    <p:sldId id="317" r:id="rId9"/>
    <p:sldId id="318" r:id="rId10"/>
    <p:sldId id="315" r:id="rId11"/>
    <p:sldId id="298" r:id="rId12"/>
    <p:sldId id="307" r:id="rId13"/>
    <p:sldId id="29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77203" autoAdjust="0"/>
  </p:normalViewPr>
  <p:slideViewPr>
    <p:cSldViewPr snapToGrid="0">
      <p:cViewPr>
        <p:scale>
          <a:sx n="75" d="100"/>
          <a:sy n="75" d="100"/>
        </p:scale>
        <p:origin x="1980" y="3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12.12.2019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12.12.2019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9.png"/><Relationship Id="rId3" Type="http://schemas.microsoft.com/office/2007/relationships/media" Target="../media/media2.mp4"/><Relationship Id="rId21" Type="http://schemas.openxmlformats.org/officeDocument/2006/relationships/image" Target="../media/image42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38.png"/><Relationship Id="rId2" Type="http://schemas.openxmlformats.org/officeDocument/2006/relationships/video" Target="../media/media1.mp4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6.png"/><Relationship Id="rId10" Type="http://schemas.openxmlformats.org/officeDocument/2006/relationships/video" Target="../media/media5.mp4"/><Relationship Id="rId19" Type="http://schemas.openxmlformats.org/officeDocument/2006/relationships/image" Target="../media/image40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Mitsuba 2 still not released</a:t>
            </a:r>
          </a:p>
          <a:p>
            <a:pPr lvl="1"/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</a:t>
            </a:r>
          </a:p>
          <a:p>
            <a:pPr lvl="1"/>
            <a:r>
              <a:rPr lang="en-GB" dirty="0"/>
              <a:t>Patch Redner code (MSVC </a:t>
            </a:r>
            <a:r>
              <a:rPr lang="en-GB" dirty="0" err="1"/>
              <a:t>intrinsics</a:t>
            </a:r>
            <a:r>
              <a:rPr lang="en-GB" dirty="0"/>
              <a:t>, install script)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</a:p>
          <a:p>
            <a:pPr lvl="1"/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/>
              <a:t>Redner GPU (CUDA) not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Windows</a:t>
            </a:r>
          </a:p>
          <a:p>
            <a:pPr lvl="1"/>
            <a:r>
              <a:rPr lang="de-DE" dirty="0"/>
              <a:t>Patch Redner Code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GB" dirty="0"/>
              <a:t>Send PR to upstream repository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Integration into rendering loss and current structure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Redner scene definition vs. my scene definition</a:t>
            </a:r>
          </a:p>
          <a:p>
            <a:pPr lvl="1"/>
            <a:r>
              <a:rPr lang="en-US" dirty="0"/>
              <a:t>Orthographic rendering</a:t>
            </a:r>
          </a:p>
          <a:p>
            <a:pPr lvl="1"/>
            <a:endParaRPr lang="en-US" dirty="0"/>
          </a:p>
          <a:p>
            <a:r>
              <a:rPr lang="en-US" dirty="0"/>
              <a:t>Training time feasibility check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Path tracing is resource and time demanding</a:t>
            </a:r>
          </a:p>
          <a:p>
            <a:pPr lvl="1"/>
            <a:r>
              <a:rPr lang="en-US" dirty="0"/>
              <a:t>GPU implementation is probably a must</a:t>
            </a:r>
            <a:endParaRPr lang="en-US" b="1" dirty="0"/>
          </a:p>
          <a:p>
            <a:endParaRPr lang="en-GB" b="1" dirty="0"/>
          </a:p>
          <a:p>
            <a:r>
              <a:rPr lang="en-GB" dirty="0"/>
              <a:t>Evaluation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GB" dirty="0"/>
          </a:p>
          <a:p>
            <a:pPr lvl="1"/>
            <a:r>
              <a:rPr lang="en-GB" dirty="0"/>
              <a:t>Full training of models</a:t>
            </a:r>
          </a:p>
          <a:p>
            <a:pPr lvl="1"/>
            <a:r>
              <a:rPr lang="en-GB" dirty="0"/>
              <a:t>Qualitative (and quantitative) comparison</a:t>
            </a:r>
          </a:p>
          <a:p>
            <a:pPr lvl="1"/>
            <a:r>
              <a:rPr lang="en-GB" dirty="0"/>
              <a:t>Training time comparison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Training data generation to be done</a:t>
            </a:r>
          </a:p>
          <a:p>
            <a:endParaRPr lang="en-US" dirty="0"/>
          </a:p>
          <a:p>
            <a:r>
              <a:rPr lang="en-US" dirty="0"/>
              <a:t>Single-view and multi-view models are implemented</a:t>
            </a:r>
          </a:p>
          <a:p>
            <a:endParaRPr lang="en-US" dirty="0"/>
          </a:p>
          <a:p>
            <a:r>
              <a:rPr lang="en-US" dirty="0"/>
              <a:t>Mixed loss (L1 + rendering loss) partially implemented</a:t>
            </a:r>
          </a:p>
          <a:p>
            <a:pPr lvl="1"/>
            <a:r>
              <a:rPr lang="en-US" dirty="0"/>
              <a:t>Misses random sampling of scene parameters</a:t>
            </a:r>
          </a:p>
          <a:p>
            <a:endParaRPr lang="en-US" dirty="0"/>
          </a:p>
          <a:p>
            <a:r>
              <a:rPr lang="en-US" dirty="0"/>
              <a:t>Redner CPU ready to use with Win32</a:t>
            </a:r>
          </a:p>
          <a:p>
            <a:pPr lvl="1"/>
            <a:r>
              <a:rPr lang="en-US" dirty="0"/>
              <a:t>Integration into rendering loss to be done</a:t>
            </a:r>
          </a:p>
          <a:p>
            <a:pPr lvl="1"/>
            <a:r>
              <a:rPr lang="en-US" dirty="0"/>
              <a:t>GPU compatibility to be done</a:t>
            </a:r>
          </a:p>
          <a:p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Redner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flipH="1">
            <a:off x="5767387" y="2152121"/>
            <a:ext cx="3846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3229373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database</a:t>
            </a:r>
          </a:p>
          <a:p>
            <a:r>
              <a:rPr lang="en-US" dirty="0"/>
              <a:t>Acquire testing and training code for the network</a:t>
            </a:r>
          </a:p>
          <a:p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US" dirty="0"/>
              <a:t>Acquire code for Mitsuba 2</a:t>
            </a:r>
            <a:endParaRPr lang="en-GB" dirty="0"/>
          </a:p>
          <a:p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918AB-FAF1-47C3-8921-4D3AA62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13214B-1CC0-4CED-B1F4-49C6A143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Single-view database (87 GB)</a:t>
            </a:r>
          </a:p>
          <a:p>
            <a:pPr lvl="1"/>
            <a:r>
              <a:rPr lang="en-US" dirty="0"/>
              <a:t>Input image and material </a:t>
            </a:r>
            <a:br>
              <a:rPr lang="en-US" dirty="0"/>
            </a:br>
            <a:r>
              <a:rPr lang="en-US" dirty="0"/>
              <a:t>variations generated offline</a:t>
            </a:r>
          </a:p>
          <a:p>
            <a:pPr lvl="1"/>
            <a:r>
              <a:rPr lang="en-US" dirty="0"/>
              <a:t>Reading implemented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Multi-view database (1.4 GB)</a:t>
            </a:r>
          </a:p>
          <a:p>
            <a:pPr lvl="1"/>
            <a:r>
              <a:rPr lang="en-US" dirty="0"/>
              <a:t>Input image and material </a:t>
            </a:r>
            <a:br>
              <a:rPr lang="en-US" dirty="0"/>
            </a:br>
            <a:r>
              <a:rPr lang="en-US" dirty="0"/>
              <a:t>variations generated at load time</a:t>
            </a:r>
          </a:p>
          <a:p>
            <a:pPr lvl="1"/>
            <a:r>
              <a:rPr lang="en-US" dirty="0"/>
              <a:t>Reading (generation) not yet </a:t>
            </a:r>
            <a:br>
              <a:rPr lang="en-US" dirty="0"/>
            </a:br>
            <a:r>
              <a:rPr lang="en-US" dirty="0"/>
              <a:t>implemented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3FC91-381E-477A-A53C-70624A88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88B73-B492-4C1D-87DB-0883AFBD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FBA52-4991-4A5C-9BF6-7685878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pic>
        <p:nvPicPr>
          <p:cNvPr id="15" name="Grafik 14" descr="Ein Bild, das draußen, haltend, Straße, sitzend enthält.&#10;&#10;Automatisch generierte Beschreibung">
            <a:extLst>
              <a:ext uri="{FF2B5EF4-FFF2-40B4-BE49-F238E27FC236}">
                <a16:creationId xmlns:a16="http://schemas.microsoft.com/office/drawing/2014/main" id="{7632AA28-7CB4-4A48-A57C-414FFAF77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57" y="4300056"/>
            <a:ext cx="4578932" cy="1144733"/>
          </a:xfrm>
          <a:prstGeom prst="rect">
            <a:avLst/>
          </a:prstGeom>
        </p:spPr>
      </p:pic>
      <p:pic>
        <p:nvPicPr>
          <p:cNvPr id="18" name="Grafik 17" descr="Ein Bild, das Essen, Katze enthält.&#10;&#10;Automatisch generierte Beschreibung">
            <a:extLst>
              <a:ext uri="{FF2B5EF4-FFF2-40B4-BE49-F238E27FC236}">
                <a16:creationId xmlns:a16="http://schemas.microsoft.com/office/drawing/2014/main" id="{A5795D06-9922-4657-80BD-0F3DD39AE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10" y="1756451"/>
            <a:ext cx="5721877" cy="11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200212"/>
            <a:ext cx="7043608" cy="4798945"/>
          </a:xfrm>
        </p:spPr>
        <p:txBody>
          <a:bodyPr>
            <a:normAutofit/>
          </a:bodyPr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/>
              <a:t>Report </a:t>
            </a:r>
            <a:r>
              <a:rPr lang="de-DE" dirty="0" err="1"/>
              <a:t>bugs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GB" dirty="0"/>
          </a:p>
          <a:p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 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/>
              <a:t>→ </a:t>
            </a:r>
            <a:r>
              <a:rPr lang="de-DE" dirty="0" err="1"/>
              <a:t>Only</a:t>
            </a:r>
            <a:r>
              <a:rPr lang="de-DE" dirty="0"/>
              <a:t> 40 </a:t>
            </a:r>
            <a:r>
              <a:rPr lang="de-DE" dirty="0" err="1"/>
              <a:t>LoC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single-view </a:t>
            </a:r>
            <a:r>
              <a:rPr lang="de-DE" dirty="0" err="1"/>
              <a:t>model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646A11-24BC-476D-86DE-7B6A4697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3" y="1200144"/>
            <a:ext cx="2868214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60EB7-839E-4E4C-8EC9-534F0EF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BCC735-0B9E-4C24-A48C-80FBD46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BA7E7-93F6-459D-A407-B0B4BA7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4EB64F-9007-43CB-9273-96406BD5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BFBB0070-A77A-436B-A4D0-8F91E016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6582" y="3105139"/>
            <a:ext cx="4578928" cy="11447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6BE85E-F537-4C98-A0C5-FED8C082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308183" y="3100696"/>
            <a:ext cx="1144734" cy="1150123"/>
          </a:xfrm>
          <a:prstGeom prst="rect">
            <a:avLst/>
          </a:prstGeom>
        </p:spPr>
      </p:pic>
      <p:pic>
        <p:nvPicPr>
          <p:cNvPr id="9" name="Grafik 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FB2F9438-AEBF-4A13-B2B7-570A36DF1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8801" y="3105140"/>
            <a:ext cx="4578929" cy="114473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6434D04-38EC-4038-8E77-D41886633F97}"/>
              </a:ext>
            </a:extLst>
          </p:cNvPr>
          <p:cNvCxnSpPr>
            <a:cxnSpLocks/>
            <a:stCxn id="86" idx="0"/>
            <a:endCxn id="9" idx="2"/>
          </p:cNvCxnSpPr>
          <p:nvPr/>
        </p:nvCxnSpPr>
        <p:spPr>
          <a:xfrm flipV="1">
            <a:off x="8208080" y="3677507"/>
            <a:ext cx="807820" cy="227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C1F50D2-38AF-45CD-A016-B63A3A582B05}"/>
              </a:ext>
            </a:extLst>
          </p:cNvPr>
          <p:cNvCxnSpPr>
            <a:cxnSpLocks/>
            <a:stCxn id="110" idx="3"/>
            <a:endCxn id="74" idx="1"/>
          </p:cNvCxnSpPr>
          <p:nvPr/>
        </p:nvCxnSpPr>
        <p:spPr>
          <a:xfrm flipV="1">
            <a:off x="3106833" y="3675759"/>
            <a:ext cx="374916" cy="44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776B679-E6C2-4FF0-9595-541DAF31E301}"/>
              </a:ext>
            </a:extLst>
          </p:cNvPr>
          <p:cNvCxnSpPr>
            <a:cxnSpLocks/>
            <a:stCxn id="74" idx="3"/>
            <a:endCxn id="7" idx="2"/>
          </p:cNvCxnSpPr>
          <p:nvPr/>
        </p:nvCxnSpPr>
        <p:spPr>
          <a:xfrm>
            <a:off x="5016144" y="3675759"/>
            <a:ext cx="377536" cy="1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40CF70D-4D76-43CA-B958-F8B1C5322F15}"/>
              </a:ext>
            </a:extLst>
          </p:cNvPr>
          <p:cNvSpPr txBox="1"/>
          <p:nvPr/>
        </p:nvSpPr>
        <p:spPr>
          <a:xfrm>
            <a:off x="8454358" y="367750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de-DE" sz="24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FE4D20-5C0E-4471-97A6-CAB7EE08B898}"/>
              </a:ext>
            </a:extLst>
          </p:cNvPr>
          <p:cNvSpPr txBox="1"/>
          <p:nvPr/>
        </p:nvSpPr>
        <p:spPr>
          <a:xfrm>
            <a:off x="5943648" y="923160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23AB60F-FC9C-4799-83BC-4EB34E8FE5C7}"/>
              </a:ext>
            </a:extLst>
          </p:cNvPr>
          <p:cNvSpPr txBox="1"/>
          <p:nvPr/>
        </p:nvSpPr>
        <p:spPr>
          <a:xfrm>
            <a:off x="9394632" y="92316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  <a:endParaRPr lang="de-DE" sz="2400" dirty="0"/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8F7BA184-CC43-4CB8-A2C8-9756CE9CB7B7}"/>
              </a:ext>
            </a:extLst>
          </p:cNvPr>
          <p:cNvSpPr/>
          <p:nvPr/>
        </p:nvSpPr>
        <p:spPr>
          <a:xfrm>
            <a:off x="3481749" y="3237018"/>
            <a:ext cx="1534395" cy="8774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Model</a:t>
            </a:r>
          </a:p>
        </p:txBody>
      </p:sp>
      <p:pic>
        <p:nvPicPr>
          <p:cNvPr id="84" name="Grafik 83" descr="Ein Bild, das alt, sitzend, schmutzig, weiß enthält.&#10;&#10;Automatisch generierte Beschreibung">
            <a:extLst>
              <a:ext uri="{FF2B5EF4-FFF2-40B4-BE49-F238E27FC236}">
                <a16:creationId xmlns:a16="http://schemas.microsoft.com/office/drawing/2014/main" id="{DA7E51A8-7402-413B-ACA7-AF7B7222E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8469" y="3107419"/>
            <a:ext cx="4578928" cy="1144732"/>
          </a:xfrm>
          <a:prstGeom prst="rect">
            <a:avLst/>
          </a:prstGeom>
        </p:spPr>
      </p:pic>
      <p:pic>
        <p:nvPicPr>
          <p:cNvPr id="86" name="Grafik 85" descr="Ein Bild, das sitzend, Foto, alt, weiß enthält.&#10;&#10;Automatisch generierte Beschreibung">
            <a:extLst>
              <a:ext uri="{FF2B5EF4-FFF2-40B4-BE49-F238E27FC236}">
                <a16:creationId xmlns:a16="http://schemas.microsoft.com/office/drawing/2014/main" id="{02F0F86E-0F1E-46F9-A232-AE690A883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6249" y="3107419"/>
            <a:ext cx="4578929" cy="1144732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037C50D0-BA6C-4896-800B-76CCAFDEA947}"/>
              </a:ext>
            </a:extLst>
          </p:cNvPr>
          <p:cNvSpPr txBox="1"/>
          <p:nvPr/>
        </p:nvSpPr>
        <p:spPr>
          <a:xfrm>
            <a:off x="6629198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341E4AB-BC4B-43D9-BB34-99CF0F93AC65}"/>
              </a:ext>
            </a:extLst>
          </p:cNvPr>
          <p:cNvSpPr txBox="1"/>
          <p:nvPr/>
        </p:nvSpPr>
        <p:spPr>
          <a:xfrm>
            <a:off x="10251417" y="3492841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10" name="Grafik 109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E5AFD6C-9C72-4AF1-9249-1FE1A71AF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9" y="3107830"/>
            <a:ext cx="1144734" cy="1144734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E7792BFD-A7BF-4AFF-A6FB-7AE1902EE9B4}"/>
              </a:ext>
            </a:extLst>
          </p:cNvPr>
          <p:cNvSpPr txBox="1"/>
          <p:nvPr/>
        </p:nvSpPr>
        <p:spPr>
          <a:xfrm>
            <a:off x="1535826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32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From L1 to Mixed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L1 loss between SVBRDF maps was implemented last time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−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Now: Mixed Loss</a:t>
                </a:r>
                <a:r>
                  <a:rPr lang="en-US" dirty="0"/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endering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oss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dirty="0"/>
                </a:br>
                <a:endParaRPr lang="en-GB" dirty="0"/>
              </a:p>
              <a:p>
                <a:endParaRPr lang="de-DE" dirty="0"/>
              </a:p>
              <a:p>
                <a:r>
                  <a:rPr lang="de-DE" dirty="0"/>
                  <a:t>Rendering </a:t>
                </a:r>
                <a:r>
                  <a:rPr lang="de-DE" dirty="0" err="1"/>
                  <a:t>operator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r</a:t>
                </a:r>
                <a:r>
                  <a:rPr lang="en-GB" dirty="0" err="1"/>
                  <a:t>equires</a:t>
                </a:r>
                <a:r>
                  <a:rPr lang="en-GB" dirty="0"/>
                  <a:t> a differentiable renderer and scene(s)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8663EE-7674-4CEC-98EF-3BFB51E9FA1E}"/>
              </a:ext>
            </a:extLst>
          </p:cNvPr>
          <p:cNvGrpSpPr/>
          <p:nvPr/>
        </p:nvGrpSpPr>
        <p:grpSpPr>
          <a:xfrm>
            <a:off x="1857644" y="1988863"/>
            <a:ext cx="9217856" cy="664017"/>
            <a:chOff x="1895585" y="1868487"/>
            <a:chExt cx="9217856" cy="664017"/>
          </a:xfrm>
        </p:grpSpPr>
        <p:pic>
          <p:nvPicPr>
            <p:cNvPr id="14" name="Grafik 13" descr="Ein Bild, das Person, Mann, Platz, Spieler enthält.&#10;&#10;Automatisch generierte Beschreibung">
              <a:extLst>
                <a:ext uri="{FF2B5EF4-FFF2-40B4-BE49-F238E27FC236}">
                  <a16:creationId xmlns:a16="http://schemas.microsoft.com/office/drawing/2014/main" id="{7868C8EA-E9CE-4E22-AEF3-EC31A50B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585" y="1868489"/>
              <a:ext cx="662315" cy="662315"/>
            </a:xfrm>
            <a:prstGeom prst="rect">
              <a:avLst/>
            </a:prstGeom>
          </p:spPr>
        </p:pic>
        <p:pic>
          <p:nvPicPr>
            <p:cNvPr id="17" name="Grafik 16" descr="Ein Bild, das Mann, Platz, stehend, Skifahren enthält.&#10;&#10;Automatisch generierte Beschreibung">
              <a:extLst>
                <a:ext uri="{FF2B5EF4-FFF2-40B4-BE49-F238E27FC236}">
                  <a16:creationId xmlns:a16="http://schemas.microsoft.com/office/drawing/2014/main" id="{8368E56B-333A-454F-8432-0D77161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542" y="1868490"/>
              <a:ext cx="662315" cy="662315"/>
            </a:xfrm>
            <a:prstGeom prst="rect">
              <a:avLst/>
            </a:prstGeom>
          </p:spPr>
        </p:pic>
        <p:pic>
          <p:nvPicPr>
            <p:cNvPr id="19" name="Grafik 18" descr="Ein Bild, das Gebäude, Bett, sitzend, Boden enthält.&#10;&#10;Automatisch generierte Beschreibung">
              <a:extLst>
                <a:ext uri="{FF2B5EF4-FFF2-40B4-BE49-F238E27FC236}">
                  <a16:creationId xmlns:a16="http://schemas.microsoft.com/office/drawing/2014/main" id="{A3244F85-14D9-4893-81A6-BC4567BC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82" y="1868489"/>
              <a:ext cx="662315" cy="662315"/>
            </a:xfrm>
            <a:prstGeom prst="rect">
              <a:avLst/>
            </a:prstGeom>
          </p:spPr>
        </p:pic>
        <p:pic>
          <p:nvPicPr>
            <p:cNvPr id="21" name="Grafik 20" descr="Ein Bild, das sitzend, klein, rot, Tisch enthält.&#10;&#10;Automatisch generierte Beschreibung">
              <a:extLst>
                <a:ext uri="{FF2B5EF4-FFF2-40B4-BE49-F238E27FC236}">
                  <a16:creationId xmlns:a16="http://schemas.microsoft.com/office/drawing/2014/main" id="{0FA0D22F-201D-4F5E-A2C9-FCD62E8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126" y="1868487"/>
              <a:ext cx="662315" cy="662315"/>
            </a:xfrm>
            <a:prstGeom prst="rect">
              <a:avLst/>
            </a:prstGeom>
          </p:spPr>
        </p:pic>
        <p:pic>
          <p:nvPicPr>
            <p:cNvPr id="23" name="Grafik 22" descr="Ein Bild, das drinnen, Gebäude, sitzend, weiß enthält.&#10;&#10;Automatisch generierte Beschreibung">
              <a:extLst>
                <a:ext uri="{FF2B5EF4-FFF2-40B4-BE49-F238E27FC236}">
                  <a16:creationId xmlns:a16="http://schemas.microsoft.com/office/drawing/2014/main" id="{CBDF02E1-62AF-416B-9753-8A0824C7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58" y="1868489"/>
              <a:ext cx="662315" cy="662315"/>
            </a:xfrm>
            <a:prstGeom prst="rect">
              <a:avLst/>
            </a:prstGeom>
          </p:spPr>
        </p:pic>
        <p:pic>
          <p:nvPicPr>
            <p:cNvPr id="25" name="Grafik 24" descr="Ein Bild, das Boden, drinnen, schwarz, weiß enthält.&#10;&#10;Automatisch generierte Beschreibung">
              <a:extLst>
                <a:ext uri="{FF2B5EF4-FFF2-40B4-BE49-F238E27FC236}">
                  <a16:creationId xmlns:a16="http://schemas.microsoft.com/office/drawing/2014/main" id="{2C341C3A-18D5-4505-A9E1-856F42CB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63" y="1868489"/>
              <a:ext cx="662315" cy="66231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5AEDAB-52B6-4929-B1C3-C43B3C91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564" y="1868488"/>
              <a:ext cx="662315" cy="662315"/>
            </a:xfrm>
            <a:prstGeom prst="rect">
              <a:avLst/>
            </a:prstGeom>
          </p:spPr>
        </p:pic>
        <p:pic>
          <p:nvPicPr>
            <p:cNvPr id="29" name="Grafik 28" descr="Ein Bild, das drinnen, Boden, Gebäude, schwarz enthält.&#10;&#10;Automatisch generierte Beschreibung">
              <a:extLst>
                <a:ext uri="{FF2B5EF4-FFF2-40B4-BE49-F238E27FC236}">
                  <a16:creationId xmlns:a16="http://schemas.microsoft.com/office/drawing/2014/main" id="{F1EA3CF2-E52A-42A8-8BED-A8FE0572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163" y="1870189"/>
              <a:ext cx="662315" cy="662315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85F07C-17F4-4118-8BD1-1C62CA0DB3E4}"/>
              </a:ext>
            </a:extLst>
          </p:cNvPr>
          <p:cNvGrpSpPr/>
          <p:nvPr/>
        </p:nvGrpSpPr>
        <p:grpSpPr>
          <a:xfrm>
            <a:off x="2713970" y="3620467"/>
            <a:ext cx="6401862" cy="662315"/>
            <a:chOff x="2713970" y="3489833"/>
            <a:chExt cx="6401862" cy="662315"/>
          </a:xfrm>
        </p:grpSpPr>
        <p:pic>
          <p:nvPicPr>
            <p:cNvPr id="49" name="Grafik 48" descr="Ein Bild, das drinnen, Bett, sitzend, Katze enthält.&#10;&#10;Automatisch generierte Beschreibung">
              <a:extLst>
                <a:ext uri="{FF2B5EF4-FFF2-40B4-BE49-F238E27FC236}">
                  <a16:creationId xmlns:a16="http://schemas.microsoft.com/office/drawing/2014/main" id="{9B8435A1-33BB-4F68-9EFA-2160095F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572" y="3489833"/>
              <a:ext cx="2649260" cy="662315"/>
            </a:xfrm>
            <a:prstGeom prst="rect">
              <a:avLst/>
            </a:prstGeom>
          </p:spPr>
        </p:pic>
        <p:pic>
          <p:nvPicPr>
            <p:cNvPr id="52" name="Grafik 51" descr="Ein Bild, das schwarz, weiß, suchend, Katze enthält.&#10;&#10;Automatisch generierte Beschreibung">
              <a:extLst>
                <a:ext uri="{FF2B5EF4-FFF2-40B4-BE49-F238E27FC236}">
                  <a16:creationId xmlns:a16="http://schemas.microsoft.com/office/drawing/2014/main" id="{C83FA625-4863-46B0-9C35-993952E9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70" y="3489833"/>
              <a:ext cx="2649260" cy="66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simple </a:t>
            </a:r>
            <a:r>
              <a:rPr lang="en-GB"/>
              <a:t>differentiable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model</a:t>
            </a:r>
          </a:p>
          <a:p>
            <a:pPr lvl="1"/>
            <a:r>
              <a:rPr lang="en-GB" dirty="0"/>
              <a:t>Renders SVBRDF on flat material patch in the origin (virtual orthographic camera)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pic>
        <p:nvPicPr>
          <p:cNvPr id="9" name="Grafik 8" descr="Ein Bild, das Tisch, sitzend, dunkel, Computer enthält.&#10;&#10;Automatisch generierte Beschreibung">
            <a:extLst>
              <a:ext uri="{FF2B5EF4-FFF2-40B4-BE49-F238E27FC236}">
                <a16:creationId xmlns:a16="http://schemas.microsoft.com/office/drawing/2014/main" id="{9B736CF0-AFBB-4193-B06E-DAEB6CFB2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58" y="3680728"/>
            <a:ext cx="2586946" cy="1940210"/>
          </a:xfrm>
          <a:prstGeom prst="rect">
            <a:avLst/>
          </a:prstGeom>
        </p:spPr>
      </p:pic>
      <p:pic>
        <p:nvPicPr>
          <p:cNvPr id="10" name="Grafik 9" descr="Ein Bild, das Kuchen, Stück, Natur, schließen enthält.&#10;&#10;Automatisch generierte Beschreibung">
            <a:extLst>
              <a:ext uri="{FF2B5EF4-FFF2-40B4-BE49-F238E27FC236}">
                <a16:creationId xmlns:a16="http://schemas.microsoft.com/office/drawing/2014/main" id="{8390BBF6-2975-4175-87C4-B58C6D94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3" y="3680728"/>
            <a:ext cx="1940209" cy="1940209"/>
          </a:xfrm>
          <a:prstGeom prst="rect">
            <a:avLst/>
          </a:prstGeom>
        </p:spPr>
      </p:pic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EF01-015A-4DB8-8F07-766B4B3C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Scenes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BBA63-797B-4A8A-9CD1-6AA29B84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light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and light </a:t>
            </a:r>
            <a:r>
              <a:rPr lang="de-DE" dirty="0" err="1"/>
              <a:t>positions</a:t>
            </a:r>
            <a:r>
              <a:rPr lang="de-DE" dirty="0"/>
              <a:t> per mini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</a:p>
          <a:p>
            <a:pPr lvl="1"/>
            <a:r>
              <a:rPr lang="en-US" dirty="0"/>
              <a:t>Required for unbiased appearance comparison</a:t>
            </a:r>
          </a:p>
          <a:p>
            <a:pPr lvl="1"/>
            <a:r>
              <a:rPr lang="en-US" dirty="0"/>
              <a:t>Currently only three fixed configurations: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Multiple Lights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2FB9B-C8CE-4123-86E6-8B75FE62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5DFA5-E064-4DA0-ACC5-94FB5A7D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5CDDD-1DCC-4828-8675-541C4155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20" name="Grafik 19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84" y="3116428"/>
            <a:ext cx="1469391" cy="1469391"/>
          </a:xfrm>
          <a:prstGeom prst="rect">
            <a:avLst/>
          </a:prstGeom>
        </p:spPr>
      </p:pic>
      <p:pic>
        <p:nvPicPr>
          <p:cNvPr id="22" name="Grafik 2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02" y="3116427"/>
            <a:ext cx="1469392" cy="1469392"/>
          </a:xfrm>
          <a:prstGeom prst="rect">
            <a:avLst/>
          </a:prstGeom>
        </p:spPr>
      </p:pic>
      <p:pic>
        <p:nvPicPr>
          <p:cNvPr id="24" name="Grafik 23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21" y="3116427"/>
            <a:ext cx="1469391" cy="1469391"/>
          </a:xfrm>
          <a:prstGeom prst="rect">
            <a:avLst/>
          </a:prstGeom>
        </p:spPr>
      </p:pic>
      <p:pic>
        <p:nvPicPr>
          <p:cNvPr id="26" name="Grafik 25" descr="Ein Bild, das drinnen, Gebäude, Licht, Mann enthält.&#10;&#10;Automatisch generierte Beschreibung">
            <a:extLst>
              <a:ext uri="{FF2B5EF4-FFF2-40B4-BE49-F238E27FC236}">
                <a16:creationId xmlns:a16="http://schemas.microsoft.com/office/drawing/2014/main" id="{312DB09B-C918-4818-9B1D-4D0DEC6CB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77" y="3116427"/>
            <a:ext cx="1469391" cy="1469391"/>
          </a:xfrm>
          <a:prstGeom prst="rect">
            <a:avLst/>
          </a:prstGeom>
        </p:spPr>
      </p:pic>
      <p:pic>
        <p:nvPicPr>
          <p:cNvPr id="28" name="Grafik 27" descr="Ein Bild, das drinnen, Gebäude, sitzend, weiß enthält.&#10;&#10;Automatisch generierte Beschreibung">
            <a:extLst>
              <a:ext uri="{FF2B5EF4-FFF2-40B4-BE49-F238E27FC236}">
                <a16:creationId xmlns:a16="http://schemas.microsoft.com/office/drawing/2014/main" id="{3F0F6EBF-B430-4F49-87C3-7D99FBB7B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36" y="3116427"/>
            <a:ext cx="1469391" cy="1469391"/>
          </a:xfrm>
          <a:prstGeom prst="rect">
            <a:avLst/>
          </a:prstGeom>
        </p:spPr>
      </p:pic>
      <p:pic>
        <p:nvPicPr>
          <p:cNvPr id="30" name="Grafik 29" descr="Ein Bild, das drinnen, Schrank, Gebäude, weiß enthält.&#10;&#10;Automatisch generierte Beschreibung">
            <a:extLst>
              <a:ext uri="{FF2B5EF4-FFF2-40B4-BE49-F238E27FC236}">
                <a16:creationId xmlns:a16="http://schemas.microsoft.com/office/drawing/2014/main" id="{78CB0225-717C-4591-BF54-9CAA35426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25" y="3116427"/>
            <a:ext cx="1469391" cy="14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Microsoft Office PowerPoint</Application>
  <PresentationFormat>Breitbild</PresentationFormat>
  <Paragraphs>173</Paragraphs>
  <Slides>13</Slides>
  <Notes>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Intermediate Presentation</vt:lpstr>
      <vt:lpstr>Recap – Topic</vt:lpstr>
      <vt:lpstr>Recap – Schedule</vt:lpstr>
      <vt:lpstr>Data</vt:lpstr>
      <vt:lpstr>Models</vt:lpstr>
      <vt:lpstr>Training Loss</vt:lpstr>
      <vt:lpstr>Loss – From L1 to Mixed Loss</vt:lpstr>
      <vt:lpstr>Loss – Renderer</vt:lpstr>
      <vt:lpstr>Loss – Scenes</vt:lpstr>
      <vt:lpstr>Loss – Results</vt:lpstr>
      <vt:lpstr>Replacing the Simple Renderer</vt:lpstr>
      <vt:lpstr>Replacing the Simple Renderer</vt:lpstr>
      <vt:lpstr>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Markus Worchel</cp:lastModifiedBy>
  <cp:revision>807</cp:revision>
  <dcterms:created xsi:type="dcterms:W3CDTF">2016-02-12T16:33:03Z</dcterms:created>
  <dcterms:modified xsi:type="dcterms:W3CDTF">2019-12-12T12:26:08Z</dcterms:modified>
</cp:coreProperties>
</file>